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2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ugbank.ca/drugs/DB00651" TargetMode="External"/><Relationship Id="rId4" Type="http://schemas.openxmlformats.org/officeDocument/2006/relationships/hyperlink" Target="http://www.drugbank.ca/drugs/DB01303" TargetMode="External"/><Relationship Id="rId5" Type="http://schemas.openxmlformats.org/officeDocument/2006/relationships/hyperlink" Target="http://www.drugbank.ca/drugs/DB00277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drugbank.ca/drugs/DB0122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/>
          <a:lstStyle/>
          <a:p>
            <a:pPr algn="ctr"/>
            <a:r>
              <a:rPr lang="en-IN" dirty="0" err="1" smtClean="0">
                <a:solidFill>
                  <a:schemeClr val="tx1"/>
                </a:solidFill>
              </a:rPr>
              <a:t>Peginterferon</a:t>
            </a:r>
            <a:r>
              <a:rPr lang="en-IN" dirty="0" smtClean="0">
                <a:solidFill>
                  <a:schemeClr val="tx1"/>
                </a:solidFill>
              </a:rPr>
              <a:t> alfa-2b </a:t>
            </a:r>
            <a:endParaRPr lang="en-I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924944"/>
            <a:ext cx="7004224" cy="3024336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Drugbank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ID 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DB00022</a:t>
            </a:r>
          </a:p>
          <a:p>
            <a:r>
              <a:rPr lang="en-IN" b="1" dirty="0">
                <a:solidFill>
                  <a:srgbClr val="2F2B20"/>
                </a:solidFill>
              </a:rPr>
              <a:t>Protein average </a:t>
            </a:r>
            <a:r>
              <a:rPr lang="en-IN" b="1" dirty="0" smtClean="0">
                <a:solidFill>
                  <a:srgbClr val="2F2B20"/>
                </a:solidFill>
              </a:rPr>
              <a:t>weight : </a:t>
            </a:r>
            <a:r>
              <a:rPr lang="en-IN" dirty="0" smtClean="0">
                <a:solidFill>
                  <a:srgbClr val="2F2B20"/>
                </a:solidFill>
              </a:rPr>
              <a:t>31000.0000</a:t>
            </a:r>
            <a:endParaRPr lang="en-US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Half life 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mean elimination half-life is approximately 40 hours (range 22 to 60 hours) in patients with HCV </a:t>
            </a:r>
            <a:r>
              <a:rPr lang="en-IN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IN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7926704" cy="640871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Peginterferon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alfa-2b is a covalent conjugate of recombinant alfa-2b interferon with </a:t>
            </a:r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monomethoxy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polyethylene glycol (PEG). The average molecular weight of the PEG portion of the molecule is 12,000 </a:t>
            </a:r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daltons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The average molecular weight of the PEG-</a:t>
            </a:r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Intron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molecule is approximately 31,000 </a:t>
            </a:r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daltons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The specific activity of </a:t>
            </a:r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peginterferon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alfa-2b is approximately 0.7 x 108 IU/mg protein. Interferon alfa-2b is a water-soluble protein with a molecular weight of 19,271 </a:t>
            </a:r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daltons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produced by recombinant DNA techniques. It is obtained from the bacterial fermentation of a strain of &amp;</a:t>
            </a:r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lt;i&amp;gt;Escherichia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coli&amp;lt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;/</a:t>
            </a:r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i&amp;gt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bearing a genetically engineered plasmid containing an interferon gene from human leukocytes. The PEG strand protects the molecule in vivo from </a:t>
            </a:r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breakdown, substantially increases its in vivo half-life, and reduces immunogenicity by wrapping around and physically hindering access to the protein portion of the molecule. </a:t>
            </a:r>
            <a:endParaRPr lang="en-US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the treatment of chronic hepatitis C in patients not previously treated with interferon alpha who have compensated liver disease and are at least 18 years of age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Pharmacodynamics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Upregulates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expression of MHC I proteins, allowing for increased presentation of peptides derived from viral antigens. This enhances the activation of CD8+ T cells that are the precursors for </a:t>
            </a:r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 lymphocytes (CTLs) and makes the macrophage a better target for CTL-mediated killing. Interferon alpha also induce the synthesis of several key antiviral mediators, including 2'-5' </a:t>
            </a:r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oligoadenylate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synthetase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(2'-5' A </a:t>
            </a:r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synthetase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and protein </a:t>
            </a:r>
            <a:r>
              <a:rPr lang="en-IN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kinase</a:t>
            </a:r>
            <a:r>
              <a:rPr lang="en-I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R. </a:t>
            </a:r>
            <a:endParaRPr lang="en-US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3286124"/>
            <a:ext cx="8020344" cy="504056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Mechanism of action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Interferon alpha binds to type I interferon receptors (IFNAR1 and IFNAR2c) which, upon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dimerization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activate two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(Janus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kinase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tyrosine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kinases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(Jak1 and Tyk2). These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transphosphorylate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themselves and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phosphorylate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receptors. The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phosphorylated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INFAR receptors then bind to Stat1 and Stat2 (signal transducers and activators of transcription)which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dimerize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activate multiple (~100)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immunomodulatory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antiviral proteins. Interferon alpha binds less stably to type I interferon receptors than interferon beta.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Absorption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Following a single subcutaneous dose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peginterferon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alfa-2b, the mean absorption half-life (t&amp;amp;frac12;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k&amp;lt;sub&amp;gt;a&amp;lt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;/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sub&amp;gt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;) was 4.6 hours.&amp;#13; </a:t>
            </a:r>
          </a:p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of Elimination : </a:t>
            </a:r>
            <a:r>
              <a:rPr lang="en-IN" sz="1800" dirty="0" smtClean="0">
                <a:solidFill>
                  <a:schemeClr val="tx1"/>
                </a:solidFill>
              </a:rPr>
              <a:t>Renal elimination accounts for 30% of the clearance.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Clearance : </a:t>
            </a:r>
            <a:r>
              <a:rPr lang="en-IN" sz="1800" dirty="0" smtClean="0">
                <a:solidFill>
                  <a:schemeClr val="tx1"/>
                </a:solidFill>
              </a:rPr>
              <a:t>* Oral </a:t>
            </a:r>
            <a:r>
              <a:rPr lang="en-IN" sz="1800" dirty="0" err="1" smtClean="0">
                <a:solidFill>
                  <a:schemeClr val="tx1"/>
                </a:solidFill>
              </a:rPr>
              <a:t>cl</a:t>
            </a:r>
            <a:r>
              <a:rPr lang="en-IN" sz="1800" dirty="0" smtClean="0">
                <a:solidFill>
                  <a:schemeClr val="tx1"/>
                </a:solidFill>
              </a:rPr>
              <a:t>=22 </a:t>
            </a:r>
            <a:r>
              <a:rPr lang="en-IN" sz="1800" dirty="0" err="1" smtClean="0">
                <a:solidFill>
                  <a:schemeClr val="tx1"/>
                </a:solidFill>
              </a:rPr>
              <a:t>mL</a:t>
            </a:r>
            <a:r>
              <a:rPr lang="en-IN" sz="1800" dirty="0" smtClean="0">
                <a:solidFill>
                  <a:schemeClr val="tx1"/>
                </a:solidFill>
              </a:rPr>
              <a:t>/</a:t>
            </a:r>
            <a:r>
              <a:rPr lang="en-IN" sz="1800" dirty="0" err="1" smtClean="0">
                <a:solidFill>
                  <a:schemeClr val="tx1"/>
                </a:solidFill>
              </a:rPr>
              <a:t>hrâ</a:t>
            </a:r>
            <a:r>
              <a:rPr lang="en-IN" sz="1800" dirty="0" smtClean="0">
                <a:solidFill>
                  <a:schemeClr val="tx1"/>
                </a:solidFill>
              </a:rPr>
              <a:t>ˆ™kg [patients with HCV infection]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404664"/>
            <a:ext cx="8021484" cy="387019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ClrTx/>
            </a:pP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 Interaction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Tx/>
            </a:pPr>
            <a:r>
              <a:rPr lang="en-US" sz="1800" dirty="0" smtClean="0">
                <a:solidFill>
                  <a:srgbClr val="2F2B20"/>
                </a:solidFill>
                <a:hlinkClick r:id="rId2"/>
              </a:rPr>
              <a:t>Aminophylline</a:t>
            </a:r>
            <a:r>
              <a:rPr lang="en-US" sz="1800" dirty="0" smtClean="0">
                <a:solidFill>
                  <a:srgbClr val="2F2B20"/>
                </a:solidFill>
              </a:rPr>
              <a:t> : Interferon </a:t>
            </a:r>
            <a:r>
              <a:rPr lang="en-US" sz="1800" dirty="0">
                <a:solidFill>
                  <a:srgbClr val="2F2B20"/>
                </a:solidFill>
              </a:rPr>
              <a:t>increases the effect and toxicity of </a:t>
            </a:r>
            <a:r>
              <a:rPr lang="en-US" sz="1800" dirty="0" smtClean="0">
                <a:solidFill>
                  <a:srgbClr val="2F2B20"/>
                </a:solidFill>
              </a:rPr>
              <a:t>theophylline</a:t>
            </a:r>
          </a:p>
          <a:p>
            <a:pPr>
              <a:buClrTx/>
            </a:pPr>
            <a:r>
              <a:rPr lang="en-US" sz="1800" dirty="0" smtClean="0">
                <a:solidFill>
                  <a:srgbClr val="2F2B20"/>
                </a:solidFill>
                <a:hlinkClick r:id="rId3"/>
              </a:rPr>
              <a:t>Dyphylline</a:t>
            </a:r>
            <a:r>
              <a:rPr lang="en-US" sz="1800" dirty="0" smtClean="0">
                <a:solidFill>
                  <a:srgbClr val="2F2B20"/>
                </a:solidFill>
              </a:rPr>
              <a:t> : Interferon </a:t>
            </a:r>
            <a:r>
              <a:rPr lang="en-US" sz="1800" dirty="0">
                <a:solidFill>
                  <a:srgbClr val="2F2B20"/>
                </a:solidFill>
              </a:rPr>
              <a:t>increases the effect and toxicity of </a:t>
            </a:r>
            <a:r>
              <a:rPr lang="en-US" sz="1800" dirty="0" smtClean="0">
                <a:solidFill>
                  <a:srgbClr val="2F2B20"/>
                </a:solidFill>
              </a:rPr>
              <a:t>theophylline</a:t>
            </a:r>
          </a:p>
          <a:p>
            <a:pPr>
              <a:buClrTx/>
            </a:pPr>
            <a:r>
              <a:rPr lang="en-US" sz="1800" dirty="0" smtClean="0">
                <a:solidFill>
                  <a:srgbClr val="2F2B20"/>
                </a:solidFill>
                <a:hlinkClick r:id="rId4"/>
              </a:rPr>
              <a:t>Oxtriphylline</a:t>
            </a:r>
            <a:r>
              <a:rPr lang="en-US" sz="1800" dirty="0" smtClean="0">
                <a:solidFill>
                  <a:srgbClr val="2F2B20"/>
                </a:solidFill>
              </a:rPr>
              <a:t> : Interferon </a:t>
            </a:r>
            <a:r>
              <a:rPr lang="en-US" sz="1800" dirty="0">
                <a:solidFill>
                  <a:srgbClr val="2F2B20"/>
                </a:solidFill>
              </a:rPr>
              <a:t>increases the effect and toxicity of </a:t>
            </a:r>
            <a:r>
              <a:rPr lang="en-US" sz="1800" dirty="0" smtClean="0">
                <a:solidFill>
                  <a:srgbClr val="2F2B20"/>
                </a:solidFill>
              </a:rPr>
              <a:t>theophylline</a:t>
            </a:r>
          </a:p>
          <a:p>
            <a:pPr>
              <a:buClrTx/>
            </a:pPr>
            <a:r>
              <a:rPr lang="en-US" sz="1800" dirty="0" smtClean="0">
                <a:solidFill>
                  <a:srgbClr val="2F2B20"/>
                </a:solidFill>
                <a:hlinkClick r:id="rId5"/>
              </a:rPr>
              <a:t>Theophylline</a:t>
            </a:r>
            <a:r>
              <a:rPr lang="en-US" sz="1800" dirty="0" smtClean="0">
                <a:solidFill>
                  <a:srgbClr val="2F2B20"/>
                </a:solidFill>
              </a:rPr>
              <a:t> : Interferon </a:t>
            </a:r>
            <a:r>
              <a:rPr lang="en-US" sz="1800" dirty="0">
                <a:solidFill>
                  <a:srgbClr val="2F2B20"/>
                </a:solidFill>
              </a:rPr>
              <a:t>increases the effect and toxicity of </a:t>
            </a:r>
            <a:r>
              <a:rPr lang="en-US" sz="1800" dirty="0" smtClean="0">
                <a:solidFill>
                  <a:srgbClr val="2F2B20"/>
                </a:solidFill>
              </a:rPr>
              <a:t>theophylline</a:t>
            </a:r>
          </a:p>
          <a:p>
            <a:pPr>
              <a:buClrTx/>
            </a:pP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Targets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ClrTx/>
            </a:pP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Interferon alpha/beta receptor 1,Interferon alpha/beta receptor 2 </a:t>
            </a:r>
            <a:endParaRPr lang="en-US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Affected organisms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ClrTx/>
            </a:pP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Humans and other mammals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7772400" cy="392909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Immunosuppressive Agents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Patents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Country	Patent Number	Approved		Expires </a:t>
            </a:r>
            <a:endParaRPr lang="en-US" sz="1800" dirty="0">
              <a:solidFill>
                <a:srgbClr val="2F2B20"/>
              </a:solidFill>
            </a:endParaRPr>
          </a:p>
          <a:p>
            <a:r>
              <a:rPr lang="en-US" sz="1800" dirty="0" smtClean="0">
                <a:solidFill>
                  <a:srgbClr val="2F2B20"/>
                </a:solidFill>
              </a:rPr>
              <a:t>Canada	1341567		2008</a:t>
            </a:r>
            <a:r>
              <a:rPr lang="en-US" sz="1800" dirty="0">
                <a:solidFill>
                  <a:srgbClr val="2F2B20"/>
                </a:solidFill>
              </a:rPr>
              <a:t>-02-</a:t>
            </a:r>
            <a:r>
              <a:rPr lang="en-US" sz="1800" dirty="0" smtClean="0">
                <a:solidFill>
                  <a:srgbClr val="2F2B20"/>
                </a:solidFill>
              </a:rPr>
              <a:t>19	2025</a:t>
            </a:r>
            <a:r>
              <a:rPr lang="en-US" sz="1800" dirty="0">
                <a:solidFill>
                  <a:srgbClr val="2F2B20"/>
                </a:solidFill>
              </a:rPr>
              <a:t>-02-</a:t>
            </a:r>
            <a:r>
              <a:rPr lang="en-US" sz="1800" dirty="0" smtClean="0">
                <a:solidFill>
                  <a:srgbClr val="2F2B20"/>
                </a:solidFill>
              </a:rPr>
              <a:t>19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Canada	2329474		0002</a:t>
            </a:r>
            <a:r>
              <a:rPr lang="en-US" sz="1800" dirty="0">
                <a:solidFill>
                  <a:srgbClr val="2F2B20"/>
                </a:solidFill>
              </a:rPr>
              <a:t>-02-</a:t>
            </a:r>
            <a:r>
              <a:rPr lang="en-US" sz="1800" dirty="0" smtClean="0">
                <a:solidFill>
                  <a:srgbClr val="2F2B20"/>
                </a:solidFill>
              </a:rPr>
              <a:t>26	2016</a:t>
            </a:r>
            <a:r>
              <a:rPr lang="en-US" sz="1800" dirty="0">
                <a:solidFill>
                  <a:srgbClr val="2F2B20"/>
                </a:solidFill>
              </a:rPr>
              <a:t>-10-</a:t>
            </a:r>
            <a:r>
              <a:rPr lang="en-US" sz="1800" dirty="0" smtClean="0">
                <a:solidFill>
                  <a:srgbClr val="2F2B20"/>
                </a:solidFill>
              </a:rPr>
              <a:t>31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CDLPQTHSLGSRRTLMLLAQMRRISLFSCLKDRHDFGFPQEEFGNQFQKAETIPVLHEMIQQIFNLFSTKDSSAAWDETLLDKFYTELYQQLNDLEACVIQGVGVTETPLMKEDSILAVRKYFQRITLYLKEKKYSPCAWEVVRAEIMRSFSLSTNLQESLRSKE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642918"/>
            <a:ext cx="7772400" cy="5572164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Brands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Company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Schering Corp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 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PegIntron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peginterferon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alfa-2b, is a covalent conjugate of recombinant alfa-2b interferon with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monomethoxy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polyethylene glycol (PEG). The average molecular weight of the PEG portion of the molecule is 12,000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daltons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The average molecular weight of the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PegIntron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molecule is approximately 31,000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daltons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The specific activity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peginterferon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alfa-2b is approximately 0.7 x 108 IU/mg protein.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for/Prescribed for :</a:t>
            </a:r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to treat chronic hepatitis C in adults.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Peginterferon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alfa-2b is often used in combination with another medication called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ribavirin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Rebetol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Ribasphere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to treat hepatitis C in adults and children who are at least 3 years old.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Formulation :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white tablet-like solid that is whole/in pieces or as a loose powder, and 1.11 mg dibasic sodium phosphate anhydrous, 1.11 mg monobasic sodium phosphate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dihydrate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59.2 mg sucrose, and 0.074 mg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polysorbate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80.</a:t>
            </a: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 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poowder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of administration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subcutaneous injection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725068" cy="4964252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Dosage :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recommended dose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PegIntron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1.5 mcg/kg/week. The volume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PegIntron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be injected depends on the strength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PegIntron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patient's body weight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Contraindication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allergic or in case of having autoimmune hepatitis, liver failure, severe kidney disease, a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hemoglobin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blood cell disorder,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 : 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vision problems; fast heart rate, feeling like you might pass out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 interaction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total of 179 drugs (577 brand and generic names) are known to interact with PegIntron (peginterferon alfa-2b) among which 22 major  (88 brand and generic names), 152 moderate (471 brand and generic names) and  5 minor drug interactions (18 brand and generic names). </a:t>
            </a:r>
            <a:r>
              <a:rPr lang="en-IN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76200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</a:rPr>
              <a:t>http://www.pegintron.com/peg/pegintron/consumer/index.jsp</a:t>
            </a:r>
            <a:br>
              <a:rPr lang="en-IN" sz="1800" dirty="0" smtClean="0">
                <a:solidFill>
                  <a:schemeClr val="tx1"/>
                </a:solidFill>
              </a:rPr>
            </a:br>
            <a:r>
              <a:rPr lang="en-IN" sz="1800" dirty="0" smtClean="0">
                <a:solidFill>
                  <a:schemeClr val="tx1"/>
                </a:solidFill>
              </a:rPr>
              <a:t> http://www.drugs.com/peg-intron.html </a:t>
            </a:r>
            <a:br>
              <a:rPr lang="en-IN" sz="1800" dirty="0" smtClean="0">
                <a:solidFill>
                  <a:schemeClr val="tx1"/>
                </a:solidFill>
              </a:rPr>
            </a:br>
            <a:r>
              <a:rPr lang="en-IN" sz="1800" dirty="0" smtClean="0">
                <a:solidFill>
                  <a:schemeClr val="tx1"/>
                </a:solidFill>
              </a:rPr>
              <a:t>http://www.rxlist.com/peg-intron-drug.htm </a:t>
            </a:r>
            <a:endParaRPr lang="en-IN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142</TotalTime>
  <Words>771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Peginterferon alfa-2b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Dosage : The recommended dose of PegIntron is 1.5 mcg/kg/week. The volume of PegIntron to be injected depends on the strength of PegIntron and patient's body weight  Contraindication :   allergic or in case of having autoimmune hepatitis, liver failure, severe kidney disease, a hemoglobin blood cell disorder,  Side effects :   vision problems; fast heart rate, feeling like you might pass out  Drug interaction :  A total of 179 drugs (577 brand and generic names) are known to interact with PegIntron (peginterferon alfa-2b) among which 22 major  (88 brand and generic names), 152 moderate (471 brand and generic names) and  5 minor drug interactions (18 brand and generic names).  </vt:lpstr>
      <vt:lpstr>References : http://www.pegintron.com/peg/pegintron/consumer/index.jsp  http://www.drugs.com/peg-intron.html  http://www.rxlist.com/peg-intron-drug.htm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bic2</cp:lastModifiedBy>
  <cp:revision>19</cp:revision>
  <dcterms:created xsi:type="dcterms:W3CDTF">2014-12-29T07:14:40Z</dcterms:created>
  <dcterms:modified xsi:type="dcterms:W3CDTF">2015-01-12T09:35:48Z</dcterms:modified>
</cp:coreProperties>
</file>